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embeddedFontLst>
    <p:embeddedFont>
      <p:font typeface="Nunit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493B068-F8A8-4F7A-A8AA-4B596C70F28A}">
  <a:tblStyle styleId="{F493B068-F8A8-4F7A-A8AA-4B596C70F28A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italic.fntdata"/><Relationship Id="rId20" Type="http://schemas.openxmlformats.org/officeDocument/2006/relationships/slide" Target="slides/slide14.xml"/><Relationship Id="rId41" Type="http://schemas.openxmlformats.org/officeDocument/2006/relationships/font" Target="fonts/Nunito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Nunito-bold.fntdata"/><Relationship Id="rId16" Type="http://schemas.openxmlformats.org/officeDocument/2006/relationships/slide" Target="slides/slide10.xml"/><Relationship Id="rId38" Type="http://schemas.openxmlformats.org/officeDocument/2006/relationships/font" Target="fonts/Nunito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3196baf9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3196baf9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notebook: ts_v3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3196baf9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3196baf9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notebook: ts_v3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93f5b6777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93f5b6777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notebook: ts_v3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3196baf9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63196baf9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include some examples here?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3196baf9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63196baf9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include some examples here?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63196baf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63196baf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ts_v5 notebooks acc and non_acc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93f5b6777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93f5b6777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32d6f365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632d6f365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632d6f365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632d6f365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32d6f365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632d6f365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4dd53be67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4dd53be67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include some examples here?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632d6f365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632d6f365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32d6f365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32d6f365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64e45a4b4c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64e45a4b4c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4e45a4b4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4e45a4b4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93f5b6777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593f5b6777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64ef2e260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64ef2e260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632d6f365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632d6f365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4ef2e260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64ef2e260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4ef2e260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64ef2e260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93f5b6777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93f5b6777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4dd53be67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4dd53be67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include some examples here?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b1fffbf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b1fffbf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93f5b6777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93f5b6777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4dd53be67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4dd53be67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include some examples here?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3196baf92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3196baf92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include some examples here?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3196baf9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3196baf9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include some examples here?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3196baf92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3196baf92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include some examples here?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3196baf92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3196baf9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capstone_v1_a.ipynb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3196baf9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3196baf9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notebook: ts_v3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towardsdatascience.com/tagged/data-driven-growth" TargetMode="External"/><Relationship Id="rId4" Type="http://schemas.openxmlformats.org/officeDocument/2006/relationships/hyperlink" Target="https://towardsdatascience.com/data-driven-growth-with-python-part-3-customer-lifetime-value-prediction-6017802f2e0f" TargetMode="External"/><Relationship Id="rId5" Type="http://schemas.openxmlformats.org/officeDocument/2006/relationships/hyperlink" Target="https://towardsdatascience.com/data-driven-growth-with-python-part-2-customer-segmentation-5c019d150444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idx="4294967295" type="ctrTitle"/>
          </p:nvPr>
        </p:nvSpPr>
        <p:spPr>
          <a:xfrm>
            <a:off x="619325" y="576075"/>
            <a:ext cx="7715400" cy="14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Presentation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Mahindr</a:t>
            </a:r>
            <a:r>
              <a:rPr lang="en"/>
              <a:t>a First Choice Services, Case Study</a:t>
            </a:r>
            <a:endParaRPr/>
          </a:p>
        </p:txBody>
      </p:sp>
      <p:sp>
        <p:nvSpPr>
          <p:cNvPr id="129" name="Google Shape;129;p13"/>
          <p:cNvSpPr txBox="1"/>
          <p:nvPr/>
        </p:nvSpPr>
        <p:spPr>
          <a:xfrm>
            <a:off x="797775" y="4198775"/>
            <a:ext cx="24984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October, 2019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3"/>
          <p:cNvSpPr txBox="1"/>
          <p:nvPr/>
        </p:nvSpPr>
        <p:spPr>
          <a:xfrm>
            <a:off x="5075225" y="2656250"/>
            <a:ext cx="35616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Nunito"/>
                <a:ea typeface="Nunito"/>
                <a:cs typeface="Nunito"/>
                <a:sym typeface="Nunito"/>
              </a:rPr>
              <a:t>Presented by:</a:t>
            </a:r>
            <a:endParaRPr sz="2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Nunito"/>
                <a:ea typeface="Nunito"/>
                <a:cs typeface="Nunito"/>
                <a:sym typeface="Nunito"/>
              </a:rPr>
              <a:t>Prerna Singhal</a:t>
            </a:r>
            <a:endParaRPr sz="2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Nunito"/>
                <a:ea typeface="Nunito"/>
                <a:cs typeface="Nunito"/>
                <a:sym typeface="Nunito"/>
              </a:rPr>
              <a:t>Gonzalo Sosa</a:t>
            </a:r>
            <a:endParaRPr sz="2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/>
          <p:nvPr>
            <p:ph type="title"/>
          </p:nvPr>
        </p:nvSpPr>
        <p:spPr>
          <a:xfrm>
            <a:off x="779200" y="286300"/>
            <a:ext cx="7505700" cy="5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 Class and Order Type Overview</a:t>
            </a:r>
            <a:endParaRPr/>
          </a:p>
        </p:txBody>
      </p:sp>
      <p:pic>
        <p:nvPicPr>
          <p:cNvPr id="197" name="Google Shape;19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950" y="2027750"/>
            <a:ext cx="3221054" cy="288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3000" y="2032513"/>
            <a:ext cx="2776475" cy="287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9475" y="2032525"/>
            <a:ext cx="2392225" cy="2831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2"/>
          <p:cNvSpPr txBox="1"/>
          <p:nvPr/>
        </p:nvSpPr>
        <p:spPr>
          <a:xfrm>
            <a:off x="729075" y="1058650"/>
            <a:ext cx="8029800" cy="7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For those retail cars, there is a strong correlation between the older the car, the more revenue generated by the business, as Class 4 (&gt;100k driven) is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mainly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the highest revenue driver across all categories as seen below.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/>
          <p:nvPr>
            <p:ph type="title"/>
          </p:nvPr>
        </p:nvSpPr>
        <p:spPr>
          <a:xfrm>
            <a:off x="819150" y="245175"/>
            <a:ext cx="7505700" cy="5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 Type and Customer Type Overview</a:t>
            </a:r>
            <a:endParaRPr/>
          </a:p>
        </p:txBody>
      </p:sp>
      <p:pic>
        <p:nvPicPr>
          <p:cNvPr id="206" name="Google Shape;2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200" y="2764675"/>
            <a:ext cx="7806614" cy="216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875" y="785900"/>
            <a:ext cx="4638850" cy="1839747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"/>
          <p:cNvSpPr txBox="1"/>
          <p:nvPr/>
        </p:nvSpPr>
        <p:spPr>
          <a:xfrm>
            <a:off x="4973725" y="978775"/>
            <a:ext cx="3685500" cy="17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-Although “Corporate M&amp;M” Customer type is the main revenue source, it only accounts for less than 1% of the total number of transaction generated while “Retail” type accounts for 99% of total transactions.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-While the largest order type bucket in terms of sales volume is Accidental, “Paid Services” accounts for 54% of total transactions.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/>
          <p:nvPr>
            <p:ph type="title"/>
          </p:nvPr>
        </p:nvSpPr>
        <p:spPr>
          <a:xfrm>
            <a:off x="889075" y="2963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 Type and Customer Type Overview</a:t>
            </a:r>
            <a:endParaRPr/>
          </a:p>
        </p:txBody>
      </p:sp>
      <p:pic>
        <p:nvPicPr>
          <p:cNvPr id="214" name="Google Shape;2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750" y="963875"/>
            <a:ext cx="5972450" cy="380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4"/>
          <p:cNvSpPr txBox="1"/>
          <p:nvPr/>
        </p:nvSpPr>
        <p:spPr>
          <a:xfrm>
            <a:off x="539325" y="1198475"/>
            <a:ext cx="1897500" cy="3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-”Accidental” order type seems to be a strong vertical across all unit businesses.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-“Paid Services” is a strong niche from Corporate.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-”Mechanical” type is a solid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revenue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source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for Retail customers.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/>
          <p:nvPr>
            <p:ph type="title"/>
          </p:nvPr>
        </p:nvSpPr>
        <p:spPr>
          <a:xfrm>
            <a:off x="357300" y="476050"/>
            <a:ext cx="8429400" cy="7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Revenue Forecast</a:t>
            </a:r>
            <a:r>
              <a:rPr lang="en" sz="2400"/>
              <a:t> </a:t>
            </a:r>
            <a:r>
              <a:rPr lang="en"/>
              <a:t>- </a:t>
            </a:r>
            <a:r>
              <a:rPr lang="en" sz="2400"/>
              <a:t>Times Series Analysis with Prophet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150" y="1051375"/>
            <a:ext cx="6661051" cy="381015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5"/>
          <p:cNvSpPr txBox="1"/>
          <p:nvPr/>
        </p:nvSpPr>
        <p:spPr>
          <a:xfrm>
            <a:off x="357300" y="1428150"/>
            <a:ext cx="1997400" cy="22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-Daily Forecast revenue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-Prophet library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-Forecast periods=365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-BoxCox transformation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/>
          <p:nvPr>
            <p:ph type="title"/>
          </p:nvPr>
        </p:nvSpPr>
        <p:spPr>
          <a:xfrm>
            <a:off x="357300" y="306250"/>
            <a:ext cx="8429400" cy="7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Revenue Forecast</a:t>
            </a:r>
            <a:r>
              <a:rPr lang="en" sz="2400"/>
              <a:t> </a:t>
            </a:r>
            <a:r>
              <a:rPr lang="en"/>
              <a:t>- </a:t>
            </a:r>
            <a:r>
              <a:rPr lang="en" sz="2400"/>
              <a:t>Times Series Analysis with Prophet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6"/>
          <p:cNvSpPr txBox="1"/>
          <p:nvPr/>
        </p:nvSpPr>
        <p:spPr>
          <a:xfrm>
            <a:off x="469400" y="938900"/>
            <a:ext cx="3209400" cy="13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-Monthly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Forecast revenue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-Evaluation Model - RMSE = 1.3mm.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-Future revenue for the upcoming year is projected to increase by 70%.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5200" y="1338400"/>
            <a:ext cx="5071399" cy="357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300" y="2571749"/>
            <a:ext cx="3499896" cy="233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/>
          <p:nvPr>
            <p:ph type="title"/>
          </p:nvPr>
        </p:nvSpPr>
        <p:spPr>
          <a:xfrm>
            <a:off x="819150" y="456100"/>
            <a:ext cx="7505700" cy="5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Stationary Processes with Time Series</a:t>
            </a:r>
            <a:endParaRPr/>
          </a:p>
        </p:txBody>
      </p:sp>
      <p:pic>
        <p:nvPicPr>
          <p:cNvPr id="236" name="Google Shape;2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5725" y="3265850"/>
            <a:ext cx="5588299" cy="16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5725" y="1580875"/>
            <a:ext cx="5588300" cy="161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7"/>
          <p:cNvSpPr txBox="1"/>
          <p:nvPr/>
        </p:nvSpPr>
        <p:spPr>
          <a:xfrm>
            <a:off x="350350" y="1008700"/>
            <a:ext cx="2975400" cy="3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Our Se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asonality analysis approach was divided between Non-Accid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ental and Accidental type as we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believe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accidents in general are less likely to be correlated with time than other order types such as 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Running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Repairs and Paid Services..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The first chart corresponds to all order types (excluding Accidental) and shows a stronger </a:t>
            </a:r>
            <a:r>
              <a:rPr b="1" lang="en" sz="1200">
                <a:highlight>
                  <a:srgbClr val="FFFFFF"/>
                </a:highlight>
              </a:rPr>
              <a:t>Non-Stationary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effect than that of Accidents.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It appears that it business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peak is within July &amp; August and it trends down as seen in first chart.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7"/>
          <p:cNvSpPr txBox="1"/>
          <p:nvPr/>
        </p:nvSpPr>
        <p:spPr>
          <a:xfrm>
            <a:off x="4750575" y="1098600"/>
            <a:ext cx="34557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Non-Accidental vs Accidental order type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 txBox="1"/>
          <p:nvPr>
            <p:ph type="title"/>
          </p:nvPr>
        </p:nvSpPr>
        <p:spPr>
          <a:xfrm>
            <a:off x="819150" y="4313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Segmentation Approach</a:t>
            </a:r>
            <a:endParaRPr/>
          </a:p>
        </p:txBody>
      </p:sp>
      <p:sp>
        <p:nvSpPr>
          <p:cNvPr id="245" name="Google Shape;245;p28"/>
          <p:cNvSpPr txBox="1"/>
          <p:nvPr>
            <p:ph idx="1" type="body"/>
          </p:nvPr>
        </p:nvSpPr>
        <p:spPr>
          <a:xfrm>
            <a:off x="499200" y="1514700"/>
            <a:ext cx="8145600" cy="24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RFM Score </a:t>
            </a:r>
            <a:r>
              <a:rPr b="1" lang="en" sz="2400"/>
              <a:t>Calculations</a:t>
            </a:r>
            <a:endParaRPr b="1"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-"/>
            </a:pPr>
            <a:r>
              <a:rPr b="1" lang="en" sz="2400"/>
              <a:t>RECENCY (R):</a:t>
            </a:r>
            <a:r>
              <a:rPr lang="en" sz="2400"/>
              <a:t> Days since last purchase</a:t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-"/>
            </a:pPr>
            <a:r>
              <a:rPr b="1" lang="en" sz="2400"/>
              <a:t>FREQUENCY (F):</a:t>
            </a:r>
            <a:r>
              <a:rPr lang="en" sz="2400"/>
              <a:t> Total number of purchases</a:t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1600"/>
              </a:spcAft>
              <a:buSzPts val="2400"/>
              <a:buChar char="-"/>
            </a:pPr>
            <a:r>
              <a:rPr b="1" lang="en" sz="2400"/>
              <a:t>MONETARY VALUE (M)</a:t>
            </a:r>
            <a:r>
              <a:rPr lang="en" sz="2400"/>
              <a:t>: Total money this customer spent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 txBox="1"/>
          <p:nvPr>
            <p:ph type="title"/>
          </p:nvPr>
        </p:nvSpPr>
        <p:spPr>
          <a:xfrm>
            <a:off x="819150" y="4313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RFM Calculation: </a:t>
            </a:r>
            <a:r>
              <a:rPr lang="en" sz="2400"/>
              <a:t>Recency, Frequency and Revenue.</a:t>
            </a:r>
            <a:endParaRPr sz="2400"/>
          </a:p>
        </p:txBody>
      </p:sp>
      <p:pic>
        <p:nvPicPr>
          <p:cNvPr id="251" name="Google Shape;2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75" y="1695250"/>
            <a:ext cx="3838575" cy="22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7675" y="1695250"/>
            <a:ext cx="3951750" cy="249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 txBox="1"/>
          <p:nvPr>
            <p:ph type="title"/>
          </p:nvPr>
        </p:nvSpPr>
        <p:spPr>
          <a:xfrm>
            <a:off x="819150" y="4313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RFM Score: Four Segments using Quartiles</a:t>
            </a:r>
            <a:endParaRPr/>
          </a:p>
        </p:txBody>
      </p:sp>
      <p:pic>
        <p:nvPicPr>
          <p:cNvPr id="258" name="Google Shape;2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75" y="2716525"/>
            <a:ext cx="6596950" cy="209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0"/>
          <p:cNvSpPr txBox="1"/>
          <p:nvPr/>
        </p:nvSpPr>
        <p:spPr>
          <a:xfrm>
            <a:off x="300450" y="1078825"/>
            <a:ext cx="6446100" cy="16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" sz="16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RFMScore = concatenation of R, F and R values.</a:t>
            </a:r>
            <a:endParaRPr sz="16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" sz="16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Split metrics into segments is by using quartiles 25, 50, 75.</a:t>
            </a:r>
            <a:endParaRPr sz="16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" sz="16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The lowest recency, highest frequency and monetary amounts are our best customers.</a:t>
            </a:r>
            <a:endParaRPr sz="16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 txBox="1"/>
          <p:nvPr>
            <p:ph type="title"/>
          </p:nvPr>
        </p:nvSpPr>
        <p:spPr>
          <a:xfrm>
            <a:off x="819150" y="431375"/>
            <a:ext cx="7505700" cy="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- </a:t>
            </a:r>
            <a:r>
              <a:rPr lang="en"/>
              <a:t>RFM Customer Segmentation</a:t>
            </a:r>
            <a:endParaRPr/>
          </a:p>
        </p:txBody>
      </p:sp>
      <p:pic>
        <p:nvPicPr>
          <p:cNvPr id="265" name="Google Shape;2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" y="1174313"/>
            <a:ext cx="3747251" cy="27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1"/>
          <p:cNvSpPr txBox="1"/>
          <p:nvPr/>
        </p:nvSpPr>
        <p:spPr>
          <a:xfrm>
            <a:off x="4829725" y="1456775"/>
            <a:ext cx="3619500" cy="18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The Scoring index has 48 combinations between 111 and 444.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The average highest RFM score has a recency of 59 days since last visit,  6 visits to the shop in total and $34,702 revenue generated.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349550" y="296300"/>
            <a:ext cx="85548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Problem Statement 1 - </a:t>
            </a:r>
            <a:r>
              <a:rPr lang="en" sz="2500"/>
              <a:t>Ownership and Spending patterns Overview</a:t>
            </a:r>
            <a:endParaRPr sz="2500"/>
          </a:p>
        </p:txBody>
      </p:sp>
      <p:pic>
        <p:nvPicPr>
          <p:cNvPr id="136" name="Google Shape;13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8200" y="908900"/>
            <a:ext cx="5628375" cy="39298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4"/>
          <p:cNvSpPr txBox="1"/>
          <p:nvPr/>
        </p:nvSpPr>
        <p:spPr>
          <a:xfrm>
            <a:off x="438900" y="1389900"/>
            <a:ext cx="2862000" cy="30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3350" lvl="0" marL="22860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This chart depicts the top 50 most owned car models throughout the country.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133350" lvl="0" marL="22860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Pattern suggested that economy priced hatchbacks are the most selling models and value conscious customers.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133350" lvl="0" marL="22860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We have analysed lowest owned models. Some of them include: A-star, pushpak, Eco-sport, tata nano, TT, Z4 and Estilo.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2"/>
          <p:cNvSpPr txBox="1"/>
          <p:nvPr>
            <p:ph type="title"/>
          </p:nvPr>
        </p:nvSpPr>
        <p:spPr>
          <a:xfrm>
            <a:off x="684700" y="2857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are the top of our best customers?</a:t>
            </a:r>
            <a:endParaRPr/>
          </a:p>
        </p:txBody>
      </p:sp>
      <p:sp>
        <p:nvSpPr>
          <p:cNvPr id="272" name="Google Shape;272;p32"/>
          <p:cNvSpPr txBox="1"/>
          <p:nvPr/>
        </p:nvSpPr>
        <p:spPr>
          <a:xfrm>
            <a:off x="452800" y="3221725"/>
            <a:ext cx="77376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User s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tory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: Customer ‘125936”has visited the business 95 days ago, three times in total and generated $537k to the business. This makes her a very high value customer with perfect score “111”.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Google Shape;2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350" y="3862287"/>
            <a:ext cx="6122901" cy="72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275" y="944125"/>
            <a:ext cx="6589051" cy="201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 txBox="1"/>
          <p:nvPr>
            <p:ph type="title"/>
          </p:nvPr>
        </p:nvSpPr>
        <p:spPr>
          <a:xfrm>
            <a:off x="819150" y="4085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LTV - Using Quartile Clusters and Logistic Regression: Accuracy: 98.7%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675" y="2310025"/>
            <a:ext cx="49149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3"/>
          <p:cNvSpPr txBox="1"/>
          <p:nvPr/>
        </p:nvSpPr>
        <p:spPr>
          <a:xfrm>
            <a:off x="358600" y="1636050"/>
            <a:ext cx="7620000" cy="10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Binary Classification Model. High / Low Value index score.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Threshold Index score: X &gt; 223: High Value Customers, else, Low Value Customers.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525" y="2571750"/>
            <a:ext cx="3373825" cy="88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 txBox="1"/>
          <p:nvPr>
            <p:ph type="title"/>
          </p:nvPr>
        </p:nvSpPr>
        <p:spPr>
          <a:xfrm>
            <a:off x="819150" y="329000"/>
            <a:ext cx="75057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LTV - Using Quartile Clusters</a:t>
            </a:r>
            <a:endParaRPr/>
          </a:p>
        </p:txBody>
      </p:sp>
      <p:sp>
        <p:nvSpPr>
          <p:cNvPr id="288" name="Google Shape;288;p34"/>
          <p:cNvSpPr txBox="1"/>
          <p:nvPr/>
        </p:nvSpPr>
        <p:spPr>
          <a:xfrm>
            <a:off x="505550" y="1513950"/>
            <a:ext cx="7995000" cy="22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</a:t>
            </a:r>
            <a:r>
              <a:rPr b="1" lang="en" sz="2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odel </a:t>
            </a:r>
            <a:r>
              <a:rPr b="1" lang="en" sz="2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Fine tuning</a:t>
            </a:r>
            <a:r>
              <a:rPr lang="en" sz="2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: Cross Validation &amp; Logistic Regression</a:t>
            </a:r>
            <a:endParaRPr b="1" sz="2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We applied a Cross Validation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technique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to better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regularize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and optimize bias and Overfitting; the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Accuracy validation of the model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comes down to 95,7%.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/>
          <p:nvPr>
            <p:ph type="title"/>
          </p:nvPr>
        </p:nvSpPr>
        <p:spPr>
          <a:xfrm>
            <a:off x="819150" y="182875"/>
            <a:ext cx="7505700" cy="6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RFM: Another Segmentation approach using K-Means clustering</a:t>
            </a:r>
            <a:endParaRPr/>
          </a:p>
        </p:txBody>
      </p:sp>
      <p:sp>
        <p:nvSpPr>
          <p:cNvPr id="294" name="Google Shape;294;p35"/>
          <p:cNvSpPr txBox="1"/>
          <p:nvPr>
            <p:ph idx="1" type="body"/>
          </p:nvPr>
        </p:nvSpPr>
        <p:spPr>
          <a:xfrm>
            <a:off x="483775" y="1362450"/>
            <a:ext cx="7505700" cy="13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This </a:t>
            </a:r>
            <a:r>
              <a:rPr lang="en" sz="1400"/>
              <a:t>RFM  </a:t>
            </a:r>
            <a:r>
              <a:rPr lang="en" sz="1400"/>
              <a:t>scoring</a:t>
            </a:r>
            <a:r>
              <a:rPr lang="en" sz="1400"/>
              <a:t> model identifies our high value customers from the others.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Using K-means</a:t>
            </a:r>
            <a:r>
              <a:rPr lang="en" sz="1400"/>
              <a:t> clustering, we divided our data into </a:t>
            </a:r>
            <a:r>
              <a:rPr b="1" lang="en" sz="1400"/>
              <a:t>5 clusters</a:t>
            </a:r>
            <a:r>
              <a:rPr lang="en" sz="1400"/>
              <a:t> for recency, frequency and monetary using Recency value, Frequency of visit to workshop and Revenue that particular customer has generated.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Higher the value of any cluster, more valuable is the customer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 sz="1400"/>
            </a:b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050" y="2838100"/>
            <a:ext cx="7486650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6"/>
          <p:cNvSpPr txBox="1"/>
          <p:nvPr>
            <p:ph type="title"/>
          </p:nvPr>
        </p:nvSpPr>
        <p:spPr>
          <a:xfrm>
            <a:off x="617450" y="4198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verage - R</a:t>
            </a:r>
            <a:r>
              <a:rPr lang="en"/>
              <a:t>FM Customer Seg</a:t>
            </a:r>
            <a:r>
              <a:rPr lang="en"/>
              <a:t>mentation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6"/>
          <p:cNvSpPr txBox="1"/>
          <p:nvPr/>
        </p:nvSpPr>
        <p:spPr>
          <a:xfrm>
            <a:off x="819150" y="1143025"/>
            <a:ext cx="7505700" cy="8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OverallScore = RecencyCluster + FrequencyCluster  + RevenueCluster.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OverallScore has eight different combinations.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As per the score it was observed that some customers who have better recency/ frequency has low revenue generation value.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Thus we got only 8 possible combination.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Customers with overall score&gt; 4 are very few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2" name="Google Shape;3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3525" y="2176275"/>
            <a:ext cx="2449150" cy="257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7"/>
          <p:cNvSpPr txBox="1"/>
          <p:nvPr>
            <p:ph idx="1" type="body"/>
          </p:nvPr>
        </p:nvSpPr>
        <p:spPr>
          <a:xfrm>
            <a:off x="636275" y="8111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From this table we have concluded that the customers with overall score as 4 are actually most valuable to the company.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Customers &gt; 4 are outliers but they are generating huge revenue for the company.</a:t>
            </a:r>
            <a:endParaRPr sz="14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325" y="1934780"/>
            <a:ext cx="5769874" cy="278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"/>
          <p:cNvSpPr txBox="1"/>
          <p:nvPr>
            <p:ph type="title"/>
          </p:nvPr>
        </p:nvSpPr>
        <p:spPr>
          <a:xfrm>
            <a:off x="381825" y="397350"/>
            <a:ext cx="8433900" cy="12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Predictiving our Customer LTV - Using K-Means Clusters and XGBoost: </a:t>
            </a:r>
            <a:r>
              <a:rPr lang="en"/>
              <a:t>Accuracy: </a:t>
            </a:r>
            <a:r>
              <a:rPr lang="en"/>
              <a:t>88%</a:t>
            </a:r>
            <a:endParaRPr/>
          </a:p>
        </p:txBody>
      </p:sp>
      <p:pic>
        <p:nvPicPr>
          <p:cNvPr id="314" name="Google Shape;3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375" y="2291200"/>
            <a:ext cx="4925900" cy="244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8"/>
          <p:cNvSpPr txBox="1"/>
          <p:nvPr/>
        </p:nvSpPr>
        <p:spPr>
          <a:xfrm>
            <a:off x="717175" y="1580050"/>
            <a:ext cx="72279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ML library called XGBoost to do the classification uses a multi classification model </a:t>
            </a:r>
            <a:endParaRPr sz="16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(Customer with overall score &gt; 4 were very few , thus not included in the test set)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"/>
          <p:cNvSpPr txBox="1"/>
          <p:nvPr>
            <p:ph type="title"/>
          </p:nvPr>
        </p:nvSpPr>
        <p:spPr>
          <a:xfrm>
            <a:off x="763900" y="4037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Cohort Analysis</a:t>
            </a:r>
            <a:endParaRPr/>
          </a:p>
        </p:txBody>
      </p:sp>
      <p:sp>
        <p:nvSpPr>
          <p:cNvPr id="321" name="Google Shape;321;p39"/>
          <p:cNvSpPr txBox="1"/>
          <p:nvPr>
            <p:ph idx="1" type="body"/>
          </p:nvPr>
        </p:nvSpPr>
        <p:spPr>
          <a:xfrm>
            <a:off x="623775" y="969850"/>
            <a:ext cx="32532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We have used Cohort Analysis to study customer behaviour in terms of </a:t>
            </a:r>
            <a:r>
              <a:rPr lang="en" sz="1200"/>
              <a:t>retention</a:t>
            </a:r>
            <a:r>
              <a:rPr lang="en" sz="1200"/>
              <a:t> and revenue generation.</a:t>
            </a:r>
            <a:endParaRPr sz="12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Retention:  We made the Cohort with respect to customer visit such that if customer has visited the workshop in a particular month, what is his chance to visit in the subsequent months. Using this, we have mapped the retention percentage of the customers.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As per this heatmap, we can say that retention was better initially but it has reduced with time.</a:t>
            </a:r>
            <a:endParaRPr sz="1200"/>
          </a:p>
        </p:txBody>
      </p:sp>
      <p:pic>
        <p:nvPicPr>
          <p:cNvPr id="322" name="Google Shape;32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6475" y="795525"/>
            <a:ext cx="5151527" cy="343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0"/>
          <p:cNvSpPr txBox="1"/>
          <p:nvPr>
            <p:ph type="title"/>
          </p:nvPr>
        </p:nvSpPr>
        <p:spPr>
          <a:xfrm>
            <a:off x="755125" y="5164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Cohort Analysis</a:t>
            </a:r>
            <a:endParaRPr/>
          </a:p>
        </p:txBody>
      </p:sp>
      <p:sp>
        <p:nvSpPr>
          <p:cNvPr id="328" name="Google Shape;328;p40"/>
          <p:cNvSpPr txBox="1"/>
          <p:nvPr>
            <p:ph idx="1" type="body"/>
          </p:nvPr>
        </p:nvSpPr>
        <p:spPr>
          <a:xfrm>
            <a:off x="590550" y="1149475"/>
            <a:ext cx="36066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Revenue: On similar terms as </a:t>
            </a:r>
            <a:r>
              <a:rPr lang="en"/>
              <a:t>retention</a:t>
            </a:r>
            <a:r>
              <a:rPr lang="en"/>
              <a:t>, we have also generated cohort heat map for revenue.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As per this heatmap, it was observed that retained customers are generating more revenue in their later visits.</a:t>
            </a:r>
            <a:endParaRPr/>
          </a:p>
        </p:txBody>
      </p:sp>
      <p:pic>
        <p:nvPicPr>
          <p:cNvPr id="329" name="Google Shape;32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4675" y="1149475"/>
            <a:ext cx="4642052" cy="3219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335" name="Google Shape;335;p4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had more time, what more would you have done?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will </a:t>
            </a:r>
            <a:r>
              <a:rPr lang="en"/>
              <a:t>definitely</a:t>
            </a:r>
            <a:r>
              <a:rPr lang="en"/>
              <a:t> keep working on improving the project. Here below are a good ideas and </a:t>
            </a:r>
            <a:r>
              <a:rPr lang="en"/>
              <a:t>enhancements</a:t>
            </a:r>
            <a:r>
              <a:rPr lang="en"/>
              <a:t> to make this a better project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We would like to do more cohort analysis using more features to get deep insight of customer behaviour. 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During profit calculation, we realised that cost is not provided in the dataset. Hence we would like to improve the dataset and incorporate profit calculation in the analysis.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 txBox="1"/>
          <p:nvPr>
            <p:ph type="title"/>
          </p:nvPr>
        </p:nvSpPr>
        <p:spPr>
          <a:xfrm>
            <a:off x="349550" y="296300"/>
            <a:ext cx="85548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Model type and Car age visualisation</a:t>
            </a:r>
            <a:endParaRPr sz="2500"/>
          </a:p>
        </p:txBody>
      </p:sp>
      <p:pic>
        <p:nvPicPr>
          <p:cNvPr id="143" name="Google Shape;14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9400" y="908900"/>
            <a:ext cx="4858417" cy="392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5"/>
          <p:cNvSpPr txBox="1"/>
          <p:nvPr/>
        </p:nvSpPr>
        <p:spPr>
          <a:xfrm>
            <a:off x="411475" y="1106425"/>
            <a:ext cx="3529500" cy="3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84150" lvl="0" marL="285750" rtl="0" algn="l">
              <a:spcBef>
                <a:spcPts val="0"/>
              </a:spcBef>
              <a:spcAft>
                <a:spcPts val="0"/>
              </a:spcAft>
              <a:buSzPts val="1100"/>
              <a:buFont typeface="Calibri"/>
              <a:buChar char="●"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We have divided the dataset into model types which is the type of the car [1: Hatchback, 2: Sedan, 3: XUV, 4: Luxury, 5: Utility Vehicles]. Also we have classified cars as per their age on the basis average mileage  [1: 1year, 2: 2-3 year, 3: 4-5 year, 4: &gt;5 year] 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rtl="0" algn="l">
              <a:spcBef>
                <a:spcPts val="0"/>
              </a:spcBef>
              <a:spcAft>
                <a:spcPts val="0"/>
              </a:spcAft>
              <a:buSzPts val="1100"/>
              <a:buFont typeface="Calibri"/>
              <a:buChar char="●"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The graph suggests the average spending on a particular car type as per its age.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rtl="0" algn="l">
              <a:spcBef>
                <a:spcPts val="0"/>
              </a:spcBef>
              <a:spcAft>
                <a:spcPts val="0"/>
              </a:spcAft>
              <a:buSzPts val="1100"/>
              <a:buFont typeface="Calibri"/>
              <a:buChar char="●"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As seen in the graph, after completing 3 years average spending on a luxury car shoots up tremendously as compared to other car types.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41" name="Google Shape;341;p4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https://towardsdatascience.com/tagged/data-driven-growth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https://towardsdatascience.com/data-driven-growth-with-python-part-3-customer-lifetime-value-prediction-6017802f2e0f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https://towardsdatascience.com/data-driven-growth-with-python-part-2-customer-segmentation-5c019d150444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to Remember</a:t>
            </a:r>
            <a:endParaRPr/>
          </a:p>
        </p:txBody>
      </p:sp>
      <p:sp>
        <p:nvSpPr>
          <p:cNvPr id="347" name="Google Shape;347;p4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20 slides for the entire team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Time: 10 mins for the team.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Each team member must talk about what they did in the process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Put bullet points and pictures. (No code)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Think of it as a short pitch to the stakeholder.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/>
          <p:nvPr>
            <p:ph type="title"/>
          </p:nvPr>
        </p:nvSpPr>
        <p:spPr>
          <a:xfrm>
            <a:off x="349550" y="296300"/>
            <a:ext cx="85548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Average Labour and Parts Spending</a:t>
            </a:r>
            <a:endParaRPr sz="2500"/>
          </a:p>
        </p:txBody>
      </p:sp>
      <p:pic>
        <p:nvPicPr>
          <p:cNvPr id="150" name="Google Shape;15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3425" y="1675262"/>
            <a:ext cx="3057149" cy="319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4600" y="1271000"/>
            <a:ext cx="2479647" cy="3491498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6"/>
          <p:cNvSpPr txBox="1"/>
          <p:nvPr/>
        </p:nvSpPr>
        <p:spPr>
          <a:xfrm>
            <a:off x="365750" y="1033275"/>
            <a:ext cx="2642700" cy="3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These graphs depicts the average labour spending and average parts spending on some of the models.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6"/>
          <p:cNvSpPr txBox="1"/>
          <p:nvPr/>
        </p:nvSpPr>
        <p:spPr>
          <a:xfrm>
            <a:off x="3063250" y="1106425"/>
            <a:ext cx="2790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Average labour Spending by model as per mileage cluster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6"/>
          <p:cNvSpPr txBox="1"/>
          <p:nvPr/>
        </p:nvSpPr>
        <p:spPr>
          <a:xfrm>
            <a:off x="6537950" y="850400"/>
            <a:ext cx="21945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alibri"/>
                <a:ea typeface="Calibri"/>
                <a:cs typeface="Calibri"/>
                <a:sym typeface="Calibri"/>
              </a:rPr>
              <a:t>Average parts Spending by model as per mileage cluster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349550" y="296300"/>
            <a:ext cx="8319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Problem Statement 2 - </a:t>
            </a:r>
            <a:r>
              <a:rPr lang="en" sz="2500"/>
              <a:t>Geography</a:t>
            </a:r>
            <a:r>
              <a:rPr lang="en" sz="2500"/>
              <a:t> Business Overview</a:t>
            </a:r>
            <a:endParaRPr sz="2500"/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0800" y="3010050"/>
            <a:ext cx="2873800" cy="18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925" y="1113650"/>
            <a:ext cx="3143450" cy="338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4000" y="1537850"/>
            <a:ext cx="1897625" cy="7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7"/>
          <p:cNvSpPr txBox="1"/>
          <p:nvPr/>
        </p:nvSpPr>
        <p:spPr>
          <a:xfrm>
            <a:off x="4144750" y="1064750"/>
            <a:ext cx="36054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Number of orders generated by top Districts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7"/>
          <p:cNvSpPr txBox="1"/>
          <p:nvPr/>
        </p:nvSpPr>
        <p:spPr>
          <a:xfrm>
            <a:off x="4144750" y="2602950"/>
            <a:ext cx="33459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Ranking of Districts by Order Type orders.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/>
        </p:nvSpPr>
        <p:spPr>
          <a:xfrm>
            <a:off x="303850" y="1896075"/>
            <a:ext cx="2157900" cy="23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HeatMap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allows us to visualize and rank the top Districts  in terms of Revenue as follow: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Tamil Nadu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Maharashtra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Kamataka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Andhra Pradesh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8425" y="230450"/>
            <a:ext cx="6527400" cy="469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8"/>
          <p:cNvSpPr txBox="1"/>
          <p:nvPr/>
        </p:nvSpPr>
        <p:spPr>
          <a:xfrm>
            <a:off x="230525" y="576150"/>
            <a:ext cx="21579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HeatMap Visualization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 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675" y="327375"/>
            <a:ext cx="6362974" cy="450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9"/>
          <p:cNvSpPr txBox="1"/>
          <p:nvPr/>
        </p:nvSpPr>
        <p:spPr>
          <a:xfrm>
            <a:off x="6691550" y="459425"/>
            <a:ext cx="2057400" cy="43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-Accidental, Paid Services and Running repairs ranks as the top order types across all Districts.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Most of the Districts cover the majority of the business units expect a few ones as seen in the chart (Mizoram, Megalaya &amp; Manipur).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-Business vertical such as “Workshop Damage” has the fewer participation among al Districts.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8975" y="277175"/>
            <a:ext cx="5989826" cy="458917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0"/>
          <p:cNvSpPr txBox="1"/>
          <p:nvPr/>
        </p:nvSpPr>
        <p:spPr>
          <a:xfrm>
            <a:off x="309625" y="928850"/>
            <a:ext cx="2441400" cy="12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 Closer look to top Districts driving revenue to the overall business by top Order Types.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/>
          <p:nvPr>
            <p:ph type="title"/>
          </p:nvPr>
        </p:nvSpPr>
        <p:spPr>
          <a:xfrm>
            <a:off x="819150" y="346225"/>
            <a:ext cx="7505700" cy="5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 Class breakdown by Mileage driven</a:t>
            </a:r>
            <a:endParaRPr/>
          </a:p>
        </p:txBody>
      </p:sp>
      <p:pic>
        <p:nvPicPr>
          <p:cNvPr id="189" name="Google Shape;18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4550" y="898825"/>
            <a:ext cx="5786450" cy="38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1"/>
          <p:cNvSpPr txBox="1"/>
          <p:nvPr/>
        </p:nvSpPr>
        <p:spPr>
          <a:xfrm>
            <a:off x="439450" y="2849100"/>
            <a:ext cx="2367000" cy="16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Revenue from “Accidental” order type is not only high across all Km_Class but also gradually increases as more mileage is driven.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91" name="Google Shape;191;p21"/>
          <p:cNvGraphicFramePr/>
          <p:nvPr/>
        </p:nvGraphicFramePr>
        <p:xfrm>
          <a:off x="282250" y="1302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{F493B068-F8A8-4F7A-A8AA-4B596C70F28A}</a:tableStyleId>
              </a:tblPr>
              <a:tblGrid>
                <a:gridCol w="952500"/>
                <a:gridCol w="1012425"/>
                <a:gridCol w="892575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9900"/>
                          </a:solidFill>
                        </a:rPr>
                        <a:t>Km Driven</a:t>
                      </a:r>
                      <a:endParaRPr b="1" sz="1000">
                        <a:solidFill>
                          <a:srgbClr val="FF9900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9900"/>
                          </a:solidFill>
                        </a:rPr>
                        <a:t>% Car count</a:t>
                      </a:r>
                      <a:endParaRPr b="1" sz="1000">
                        <a:solidFill>
                          <a:srgbClr val="FF9900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9900"/>
                          </a:solidFill>
                        </a:rPr>
                        <a:t>Class 1</a:t>
                      </a:r>
                      <a:endParaRPr b="1" sz="1000">
                        <a:solidFill>
                          <a:srgbClr val="FF9900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&lt; 20k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12%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9900"/>
                          </a:solidFill>
                        </a:rPr>
                        <a:t>Class 2</a:t>
                      </a:r>
                      <a:endParaRPr b="1" sz="1000">
                        <a:solidFill>
                          <a:srgbClr val="FF9900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20k &lt; 60k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38%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9900"/>
                          </a:solidFill>
                        </a:rPr>
                        <a:t>Class 3</a:t>
                      </a:r>
                      <a:endParaRPr b="1" sz="1000">
                        <a:solidFill>
                          <a:srgbClr val="FF9900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60k &lt; 100k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28%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9900"/>
                          </a:solidFill>
                        </a:rPr>
                        <a:t>Class 4</a:t>
                      </a:r>
                      <a:endParaRPr b="1" sz="1000">
                        <a:solidFill>
                          <a:srgbClr val="FF9900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&gt; 100k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22%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